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7" r:id="rId1"/>
  </p:sldMasterIdLst>
  <p:notesMasterIdLst>
    <p:notesMasterId r:id="rId8"/>
  </p:notesMasterIdLst>
  <p:sldIdLst>
    <p:sldId id="377" r:id="rId2"/>
    <p:sldId id="375" r:id="rId3"/>
    <p:sldId id="373" r:id="rId4"/>
    <p:sldId id="374" r:id="rId5"/>
    <p:sldId id="260" r:id="rId6"/>
    <p:sldId id="257" r:id="rId7"/>
  </p:sldIdLst>
  <p:sldSz cx="9144000" cy="6858000" type="screen4x3"/>
  <p:notesSz cx="9296400" cy="7010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94"/>
  </p:normalViewPr>
  <p:slideViewPr>
    <p:cSldViewPr snapToGrid="0">
      <p:cViewPr varScale="1">
        <p:scale>
          <a:sx n="115" d="100"/>
          <a:sy n="115" d="100"/>
        </p:scale>
        <p:origin x="1224" y="208"/>
      </p:cViewPr>
      <p:guideLst>
        <p:guide orient="horz" pos="2160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028440" cy="35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265808" y="0"/>
            <a:ext cx="4028440" cy="35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895600" y="527050"/>
            <a:ext cx="35052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658664"/>
            <a:ext cx="4028440" cy="35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265808" y="6658664"/>
            <a:ext cx="4028440" cy="35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8DB880-6C98-4635-9B40-C5AFAF926BA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866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:notes"/>
          <p:cNvSpPr txBox="1">
            <a:spLocks noGrp="1"/>
          </p:cNvSpPr>
          <p:nvPr>
            <p:ph type="body" idx="1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spcFirstLastPara="1" wrap="square" lIns="93150" tIns="46575" rIns="93150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7050"/>
            <a:ext cx="35052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3808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7050"/>
            <a:ext cx="3505200" cy="262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9" name="Google Shape;89;p3:notes"/>
          <p:cNvSpPr txBox="1">
            <a:spLocks noGrp="1"/>
          </p:cNvSpPr>
          <p:nvPr>
            <p:ph type="sldNum" idx="12"/>
          </p:nvPr>
        </p:nvSpPr>
        <p:spPr>
          <a:xfrm>
            <a:off x="5265808" y="6658664"/>
            <a:ext cx="4028440" cy="35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50" tIns="46575" rIns="93150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295400" y="1905000"/>
            <a:ext cx="74549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Georgia"/>
              <a:buNone/>
              <a:defRPr sz="4000" b="0" i="0" u="none" strike="noStrike" cap="non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308100" y="3962400"/>
            <a:ext cx="74549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5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D8D8D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D8D8D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D8D8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D8D8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D8D8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D8D8D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D8D8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D8D8D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D8D8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D8D8D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D8D8D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D8D8D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" name="Google Shape;24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2699334"/>
            <a:ext cx="1007181" cy="38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"/>
          <p:cNvSpPr/>
          <p:nvPr/>
        </p:nvSpPr>
        <p:spPr>
          <a:xfrm>
            <a:off x="0" y="0"/>
            <a:ext cx="990600" cy="6858000"/>
          </a:xfrm>
          <a:prstGeom prst="rect">
            <a:avLst/>
          </a:prstGeom>
          <a:solidFill>
            <a:srgbClr val="F79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 </a:t>
            </a:r>
            <a:endParaRPr sz="1800" b="0" i="0" u="none" strike="noStrike" cap="non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4262695" y="152400"/>
            <a:ext cx="4805105" cy="29749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" name="Google Shape;2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0678" y="381000"/>
            <a:ext cx="7259523" cy="417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1447800" y="457200"/>
            <a:ext cx="754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4000"/>
              <a:buFont typeface="Georgia"/>
              <a:buNone/>
              <a:defRPr sz="4000" b="0" i="0" u="none" strike="noStrike" cap="none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body" idx="1"/>
          </p:nvPr>
        </p:nvSpPr>
        <p:spPr>
          <a:xfrm>
            <a:off x="1447800" y="1752600"/>
            <a:ext cx="75438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464646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1447800" y="457200"/>
            <a:ext cx="754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4200"/>
              <a:buFont typeface="Georgia"/>
              <a:buNone/>
              <a:defRPr sz="4200" b="0" i="0" u="none" strike="noStrike" cap="none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1524000" y="457200"/>
            <a:ext cx="7467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4200"/>
              <a:buFont typeface="Georgia"/>
              <a:buNone/>
              <a:defRPr sz="4200" b="0" i="0" u="none" strike="noStrike" cap="none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1524000" y="1600200"/>
            <a:ext cx="35052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rgbClr val="464646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2"/>
          </p:nvPr>
        </p:nvSpPr>
        <p:spPr>
          <a:xfrm>
            <a:off x="5257800" y="1600200"/>
            <a:ext cx="3733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rgbClr val="464646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1447800" y="457200"/>
            <a:ext cx="754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4200"/>
              <a:buFont typeface="Georgia"/>
              <a:buNone/>
              <a:defRPr sz="4200" b="0" i="0" u="none" strike="noStrike" cap="none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5257800" y="1600199"/>
            <a:ext cx="3733800" cy="57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46464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rgbClr val="464646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rgbClr val="464646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5257800" y="2220912"/>
            <a:ext cx="373380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spcBef>
                <a:spcPts val="44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46464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464646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46464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3"/>
          </p:nvPr>
        </p:nvSpPr>
        <p:spPr>
          <a:xfrm>
            <a:off x="1486215" y="1600199"/>
            <a:ext cx="3542985" cy="57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46464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rgbClr val="464646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rgbClr val="464646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4"/>
          </p:nvPr>
        </p:nvSpPr>
        <p:spPr>
          <a:xfrm>
            <a:off x="1486215" y="2220912"/>
            <a:ext cx="354298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8300" algn="l" rtl="0">
              <a:spcBef>
                <a:spcPts val="44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46464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464646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Char char="»"/>
              <a:defRPr sz="1200" b="0" i="0" u="none" strike="noStrike" cap="none">
                <a:solidFill>
                  <a:srgbClr val="46464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1447800" y="457200"/>
            <a:ext cx="754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4200"/>
              <a:buFont typeface="Georgia"/>
              <a:buNone/>
              <a:defRPr sz="4200" b="0" i="0" u="none" strike="noStrike" cap="none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1447800" y="273050"/>
            <a:ext cx="20177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1"/>
          </p:nvPr>
        </p:nvSpPr>
        <p:spPr>
          <a:xfrm>
            <a:off x="3733800" y="1219200"/>
            <a:ext cx="5264150" cy="4913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93700" algn="l" rtl="0">
              <a:spcBef>
                <a:spcPts val="520"/>
              </a:spcBef>
              <a:spcAft>
                <a:spcPts val="0"/>
              </a:spcAft>
              <a:buClr>
                <a:srgbClr val="464646"/>
              </a:buClr>
              <a:buSzPts val="2600"/>
              <a:buFont typeface="Arial"/>
              <a:buChar char="–"/>
              <a:defRPr sz="26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spcBef>
                <a:spcPts val="440"/>
              </a:spcBef>
              <a:spcAft>
                <a:spcPts val="0"/>
              </a:spcAft>
              <a:buClr>
                <a:srgbClr val="464646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9250" algn="l" rtl="0">
              <a:spcBef>
                <a:spcPts val="380"/>
              </a:spcBef>
              <a:spcAft>
                <a:spcPts val="0"/>
              </a:spcAft>
              <a:buClr>
                <a:srgbClr val="464646"/>
              </a:buClr>
              <a:buSzPts val="1900"/>
              <a:buFont typeface="Arial"/>
              <a:buChar char="–"/>
              <a:defRPr sz="19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rgbClr val="46464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2"/>
          </p:nvPr>
        </p:nvSpPr>
        <p:spPr>
          <a:xfrm>
            <a:off x="1447800" y="1435100"/>
            <a:ext cx="2133600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r" rtl="0">
              <a:spcBef>
                <a:spcPts val="22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Noto Sans Symbols"/>
              <a:buNone/>
              <a:defRPr sz="1100" b="0" i="0" u="none" strike="noStrike" cap="none">
                <a:solidFill>
                  <a:srgbClr val="46464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464646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1447800" y="4995862"/>
            <a:ext cx="67818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2000"/>
              <a:buFont typeface="Georgia"/>
              <a:buNone/>
              <a:defRPr sz="2000" b="0" i="0" u="none" strike="noStrike" cap="none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pic" idx="2"/>
          </p:nvPr>
        </p:nvSpPr>
        <p:spPr>
          <a:xfrm>
            <a:off x="1447800" y="685800"/>
            <a:ext cx="67818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rgbClr val="464646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1447800" y="5592907"/>
            <a:ext cx="6781800" cy="731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464646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464646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rgbClr val="464646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447800" y="457200"/>
            <a:ext cx="754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4200"/>
              <a:buFont typeface="Georgia"/>
              <a:buNone/>
              <a:defRPr sz="4200" b="0" i="0" u="none" strike="noStrike" cap="none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447800" y="1752600"/>
            <a:ext cx="75438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Noto Sans Symbols"/>
              <a:buChar char="▪"/>
              <a:defRPr sz="32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464646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14478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7338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8580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D8D8D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0" y="2699334"/>
            <a:ext cx="1007181" cy="38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/>
          <p:nvPr/>
        </p:nvSpPr>
        <p:spPr>
          <a:xfrm>
            <a:off x="0" y="0"/>
            <a:ext cx="990600" cy="6858000"/>
          </a:xfrm>
          <a:prstGeom prst="rect">
            <a:avLst/>
          </a:prstGeom>
          <a:solidFill>
            <a:srgbClr val="F79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 </a:t>
            </a:r>
            <a:endParaRPr sz="1800" b="0" i="0" u="none" strike="noStrike" cap="non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5178224" y="221108"/>
            <a:ext cx="3813376" cy="21947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AD8EF-6B39-D44F-B9EB-724F4F2BE3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Simulation IE 406/408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02CA8-56F6-EE4E-97E2-88B4E4EDD5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19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Mohammad Ramshani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447800" y="1752600"/>
            <a:ext cx="3810000" cy="4495800"/>
          </a:xfrm>
        </p:spPr>
        <p:txBody>
          <a:bodyPr/>
          <a:lstStyle/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Tehran, Iran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D8A28F-4F7C-7643-A15D-31DC24275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771" y="2595809"/>
            <a:ext cx="6074229" cy="42944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3036C3F-60C9-4A40-82AC-16E04C0DB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89" y="2784457"/>
            <a:ext cx="6365421" cy="391718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114492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Mohammad Ramshani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1447800" y="1752600"/>
            <a:ext cx="4362268" cy="4495800"/>
          </a:xfrm>
        </p:spPr>
        <p:txBody>
          <a:bodyPr/>
          <a:lstStyle/>
          <a:p>
            <a:r>
              <a:rPr lang="en-US" dirty="0"/>
              <a:t>Hobbies</a:t>
            </a:r>
          </a:p>
          <a:p>
            <a:pPr lvl="1"/>
            <a:r>
              <a:rPr lang="en-US" dirty="0"/>
              <a:t>Video Games (SC, W0W)</a:t>
            </a:r>
          </a:p>
          <a:p>
            <a:pPr lvl="1"/>
            <a:r>
              <a:rPr lang="en-US" dirty="0"/>
              <a:t>Food </a:t>
            </a:r>
          </a:p>
          <a:p>
            <a:pPr lvl="1"/>
            <a:r>
              <a:rPr lang="en-US" dirty="0"/>
              <a:t>Sleep (workout?)</a:t>
            </a:r>
          </a:p>
          <a:p>
            <a:pPr lvl="1"/>
            <a:r>
              <a:rPr lang="en-US" dirty="0"/>
              <a:t>Yodeling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7EF66B-3DD0-FC45-BA87-CAF086EA8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792" y="4461782"/>
            <a:ext cx="3810000" cy="22860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9B25A2-4510-1F49-96FB-28CCCDC09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1651" y="1493792"/>
            <a:ext cx="2964180" cy="29641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D50D8D1-E6CF-3E44-A81A-3845E4154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1583" y="4351564"/>
            <a:ext cx="4455886" cy="250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26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Meet Your TAs: Mohammad Ramshani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Academic History</a:t>
            </a:r>
          </a:p>
          <a:p>
            <a:pPr lvl="1"/>
            <a:r>
              <a:rPr lang="en-US" dirty="0" err="1"/>
              <a:t>Tafresh</a:t>
            </a:r>
            <a:r>
              <a:rPr lang="en-US" dirty="0"/>
              <a:t> University, IE BS</a:t>
            </a:r>
          </a:p>
          <a:p>
            <a:pPr lvl="1"/>
            <a:r>
              <a:rPr lang="en-US" dirty="0" err="1"/>
              <a:t>Kharazmi</a:t>
            </a:r>
            <a:r>
              <a:rPr lang="en-US" dirty="0"/>
              <a:t> University, Systems Engineering MS</a:t>
            </a:r>
          </a:p>
          <a:p>
            <a:pPr lvl="1"/>
            <a:r>
              <a:rPr lang="en-US" dirty="0"/>
              <a:t>UT </a:t>
            </a:r>
            <a:r>
              <a:rPr lang="en-US" dirty="0" err="1"/>
              <a:t>Ph.D</a:t>
            </a:r>
            <a:r>
              <a:rPr lang="en-US" dirty="0"/>
              <a:t> student since Fall 2015</a:t>
            </a:r>
          </a:p>
          <a:p>
            <a:r>
              <a:rPr lang="en-US" dirty="0"/>
              <a:t>Research</a:t>
            </a:r>
          </a:p>
          <a:p>
            <a:pPr lvl="1"/>
            <a:r>
              <a:rPr lang="en-US" dirty="0"/>
              <a:t>Urban energy sustainability</a:t>
            </a:r>
          </a:p>
          <a:p>
            <a:pPr lvl="1"/>
            <a:r>
              <a:rPr lang="en-US" dirty="0"/>
              <a:t>Photovoltaic panels, Lithium-Ion batteries, Green roofs, </a:t>
            </a:r>
          </a:p>
          <a:p>
            <a:pPr lvl="1"/>
            <a:r>
              <a:rPr lang="en-US" dirty="0"/>
              <a:t>Supply chain</a:t>
            </a:r>
          </a:p>
          <a:p>
            <a:pPr lvl="1"/>
            <a:r>
              <a:rPr lang="en-US" dirty="0"/>
              <a:t>Mathematical programming, Simulation, Reinforcement learning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23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>
            <a:spLocks noGrp="1"/>
          </p:cNvSpPr>
          <p:nvPr>
            <p:ph type="title"/>
          </p:nvPr>
        </p:nvSpPr>
        <p:spPr>
          <a:xfrm>
            <a:off x="1447800" y="457200"/>
            <a:ext cx="754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4000"/>
              <a:buFont typeface="Georgia"/>
              <a:buNone/>
            </a:pPr>
            <a:r>
              <a:rPr lang="en-US" sz="4000" b="0" i="0" u="none" strike="noStrike" cap="none" dirty="0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rPr>
              <a:t>Meet Your TA: </a:t>
            </a:r>
            <a:br>
              <a:rPr lang="en-US" sz="4000" b="0" i="0" u="none" strike="noStrike" cap="none" dirty="0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US" sz="3000" dirty="0" err="1"/>
              <a:t>Najmaddin</a:t>
            </a:r>
            <a:r>
              <a:rPr lang="en-US" sz="3000" dirty="0"/>
              <a:t> </a:t>
            </a:r>
            <a:r>
              <a:rPr lang="en-US" sz="3000" dirty="0" err="1"/>
              <a:t>Akhundov</a:t>
            </a:r>
            <a:endParaRPr sz="3000" b="0" i="0" u="none" strike="noStrike" cap="none" dirty="0">
              <a:solidFill>
                <a:srgbClr val="656565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3" name="Google Shape;83;p11"/>
          <p:cNvSpPr txBox="1">
            <a:spLocks noGrp="1"/>
          </p:cNvSpPr>
          <p:nvPr>
            <p:ph type="body" idx="1"/>
          </p:nvPr>
        </p:nvSpPr>
        <p:spPr>
          <a:xfrm>
            <a:off x="1447800" y="2141525"/>
            <a:ext cx="75438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▪"/>
            </a:pPr>
            <a:r>
              <a:rPr lang="en-US"/>
              <a:t>Home Country</a:t>
            </a:r>
            <a:endParaRPr/>
          </a:p>
          <a:p>
            <a:pPr marL="649224" marR="0" lvl="1" indent="-285749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</a:pPr>
            <a:r>
              <a:rPr lang="en-US"/>
              <a:t>Azerbaijan</a:t>
            </a:r>
            <a:endParaRPr/>
          </a:p>
          <a:p>
            <a:pPr marL="342900" marR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649224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649224" marR="0" lvl="1" indent="-158749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46464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endParaRPr sz="2400" b="0" i="0" u="none" strike="noStrike" cap="none">
              <a:solidFill>
                <a:srgbClr val="46464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2900" marR="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None/>
            </a:pPr>
            <a:endParaRPr sz="2400" b="0" i="0" u="none" strike="noStrike" cap="none">
              <a:solidFill>
                <a:srgbClr val="46464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84" name="Google Shape;8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038" y="4209075"/>
            <a:ext cx="6587324" cy="25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7549" y="1210075"/>
            <a:ext cx="3694051" cy="2843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7714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1447800" y="457200"/>
            <a:ext cx="7543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4000"/>
              <a:buFont typeface="Georgia"/>
              <a:buNone/>
            </a:pPr>
            <a:r>
              <a:rPr lang="en-US" sz="4000" b="0" i="0" u="none" strike="noStrike" cap="none" dirty="0">
                <a:solidFill>
                  <a:srgbClr val="656565"/>
                </a:solidFill>
                <a:latin typeface="Georgia"/>
                <a:ea typeface="Georgia"/>
                <a:cs typeface="Georgia"/>
                <a:sym typeface="Georgia"/>
              </a:rPr>
              <a:t>Meet Your TA: </a:t>
            </a:r>
            <a:endParaRPr sz="4000" b="0" i="0" u="none" strike="noStrike" cap="none" dirty="0">
              <a:solidFill>
                <a:srgbClr val="656565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56565"/>
              </a:buClr>
              <a:buSzPts val="4000"/>
              <a:buFont typeface="Georgia"/>
              <a:buNone/>
            </a:pPr>
            <a:r>
              <a:rPr lang="en-US" dirty="0" err="1"/>
              <a:t>Najmaddin</a:t>
            </a:r>
            <a:r>
              <a:rPr lang="en-US" dirty="0"/>
              <a:t> </a:t>
            </a:r>
            <a:r>
              <a:rPr lang="en-US" dirty="0" err="1"/>
              <a:t>Akhundov</a:t>
            </a:r>
            <a:endParaRPr sz="4000" b="0" i="0" u="none" strike="noStrike" cap="none" dirty="0">
              <a:solidFill>
                <a:srgbClr val="656565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2" name="Google Shape;92;p12"/>
          <p:cNvSpPr txBox="1">
            <a:spLocks noGrp="1"/>
          </p:cNvSpPr>
          <p:nvPr>
            <p:ph type="body" idx="1"/>
          </p:nvPr>
        </p:nvSpPr>
        <p:spPr>
          <a:xfrm>
            <a:off x="1447800" y="1752600"/>
            <a:ext cx="75438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▪"/>
            </a:pPr>
            <a:r>
              <a:rPr lang="en-US" sz="24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rPr>
              <a:t>Academic History</a:t>
            </a:r>
            <a:endParaRPr/>
          </a:p>
          <a:p>
            <a:pPr marL="649224" marR="0" lvl="1" indent="-285749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</a:pPr>
            <a:r>
              <a:rPr lang="en-US"/>
              <a:t>Baku Engineering University, Azerbaijan, IE, BS (2006-2011)</a:t>
            </a:r>
            <a:endParaRPr/>
          </a:p>
          <a:p>
            <a:pPr marL="649224" marR="0" lvl="1" indent="-28575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</a:pPr>
            <a:r>
              <a:rPr lang="en-US"/>
              <a:t>University of Waterloo, Canada, SDE, MASc</a:t>
            </a:r>
            <a:endParaRPr/>
          </a:p>
          <a:p>
            <a:pPr marL="649224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/>
              <a:t>(2013-2015)</a:t>
            </a:r>
            <a:endParaRPr sz="2000"/>
          </a:p>
          <a:p>
            <a:pPr marL="649224" marR="0" lvl="1" indent="-28575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</a:pPr>
            <a:r>
              <a:rPr lang="en-US"/>
              <a:t>New Jersey Institute of Technology (NJIT), USA, IE, PhD(2017-2018)</a:t>
            </a:r>
            <a:endParaRPr/>
          </a:p>
          <a:p>
            <a:pPr marL="649224" lvl="1" indent="-28575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</a:pPr>
            <a:r>
              <a:rPr lang="en-US"/>
              <a:t>UT Ph.D student since Fall 2018 </a:t>
            </a:r>
            <a:endParaRPr/>
          </a:p>
          <a:p>
            <a:pPr marL="649224" lvl="0" indent="0" algn="l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/>
              <a:t>(2018-?)</a:t>
            </a:r>
            <a:endParaRPr/>
          </a:p>
          <a:p>
            <a:pPr marL="342900" marR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  <a:p>
            <a:pPr marL="342900" marR="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Noto Sans Symbols"/>
              <a:buChar char="▪"/>
            </a:pPr>
            <a:r>
              <a:rPr lang="en-US" sz="24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rPr>
              <a:t>Research</a:t>
            </a:r>
            <a:endParaRPr/>
          </a:p>
          <a:p>
            <a:pPr marL="649224" marR="0" lvl="1" indent="-285750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</a:pPr>
            <a:r>
              <a:rPr lang="en-US"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rPr>
              <a:t>Advisor: Dr. Ostrowski</a:t>
            </a:r>
            <a:endParaRPr/>
          </a:p>
          <a:p>
            <a:pPr marL="649224" marR="0" lvl="1" indent="-285749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Char char="–"/>
            </a:pPr>
            <a:r>
              <a:rPr lang="en-US" sz="2000" b="0" i="0" u="none" strike="noStrike" cap="none">
                <a:solidFill>
                  <a:srgbClr val="464646"/>
                </a:solidFill>
                <a:latin typeface="Georgia"/>
                <a:ea typeface="Georgia"/>
                <a:cs typeface="Georgia"/>
                <a:sym typeface="Georgia"/>
              </a:rPr>
              <a:t>Power systems, unit commitment problem, VRP</a:t>
            </a:r>
            <a:endParaRPr/>
          </a:p>
          <a:p>
            <a:pPr marL="649224" marR="0" lvl="1" indent="-158749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46464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49224" marR="0" lvl="1" indent="-158749" algn="l" rtl="0">
              <a:spcBef>
                <a:spcPts val="400"/>
              </a:spcBef>
              <a:spcAft>
                <a:spcPts val="0"/>
              </a:spcAft>
              <a:buClr>
                <a:srgbClr val="464646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46464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rand1">
      <a:dk1>
        <a:srgbClr val="333333"/>
      </a:dk1>
      <a:lt1>
        <a:srgbClr val="FFFFFF"/>
      </a:lt1>
      <a:dk2>
        <a:srgbClr val="1F497D"/>
      </a:dk2>
      <a:lt2>
        <a:srgbClr val="EEECE1"/>
      </a:lt2>
      <a:accent1>
        <a:srgbClr val="006666"/>
      </a:accent1>
      <a:accent2>
        <a:srgbClr val="FF3300"/>
      </a:accent2>
      <a:accent3>
        <a:srgbClr val="FFCC33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156</Words>
  <Application>Microsoft Macintosh PowerPoint</Application>
  <PresentationFormat>On-screen Show (4:3)</PresentationFormat>
  <Paragraphs>43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Georgia</vt:lpstr>
      <vt:lpstr>Noto Sans Symbols</vt:lpstr>
      <vt:lpstr>Office Theme</vt:lpstr>
      <vt:lpstr>Simulation IE 406/408</vt:lpstr>
      <vt:lpstr>Mohammad Ramshani</vt:lpstr>
      <vt:lpstr>Mohammad Ramshani</vt:lpstr>
      <vt:lpstr>Meet Your TAs: Mohammad Ramshani</vt:lpstr>
      <vt:lpstr>Meet Your TA:  Najmaddin Akhundov</vt:lpstr>
      <vt:lpstr>Meet Your TA:  Najmaddin Akhundov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 Your TA:  Najmaddin Akhundov</dc:title>
  <cp:lastModifiedBy>Ramshani, Mohammad</cp:lastModifiedBy>
  <cp:revision>8</cp:revision>
  <dcterms:modified xsi:type="dcterms:W3CDTF">2019-01-10T03:46:58Z</dcterms:modified>
</cp:coreProperties>
</file>